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67" r:id="rId3"/>
    <p:sldId id="266" r:id="rId4"/>
    <p:sldId id="269" r:id="rId5"/>
    <p:sldId id="270" r:id="rId6"/>
    <p:sldId id="257" r:id="rId7"/>
    <p:sldId id="259" r:id="rId8"/>
    <p:sldId id="258" r:id="rId9"/>
    <p:sldId id="260" r:id="rId10"/>
    <p:sldId id="262" r:id="rId11"/>
    <p:sldId id="263" r:id="rId12"/>
    <p:sldId id="264" r:id="rId13"/>
    <p:sldId id="256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5" name="Podtytuł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1" name="Symbol zastępczy daty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61FB8F9-B4C9-41B0-A27E-F9E2BA279B37}" type="datetimeFigureOut">
              <a:rPr lang="pl-PL" smtClean="0"/>
              <a:pPr/>
              <a:t>2021-01-19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7531395-9C6B-4EA4-9A3A-8637EE5F81E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FB8F9-B4C9-41B0-A27E-F9E2BA279B37}" type="datetimeFigureOut">
              <a:rPr lang="pl-PL" smtClean="0"/>
              <a:pPr/>
              <a:t>2021-01-19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31395-9C6B-4EA4-9A3A-8637EE5F81E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F61FB8F9-B4C9-41B0-A27E-F9E2BA279B37}" type="datetimeFigureOut">
              <a:rPr lang="pl-PL" smtClean="0"/>
              <a:pPr/>
              <a:t>2021-01-19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7531395-9C6B-4EA4-9A3A-8637EE5F81E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FB8F9-B4C9-41B0-A27E-F9E2BA279B37}" type="datetimeFigureOut">
              <a:rPr lang="pl-PL" smtClean="0"/>
              <a:pPr/>
              <a:t>2021-01-19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31395-9C6B-4EA4-9A3A-8637EE5F81E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61FB8F9-B4C9-41B0-A27E-F9E2BA279B37}" type="datetimeFigureOut">
              <a:rPr lang="pl-PL" smtClean="0"/>
              <a:pPr/>
              <a:t>2021-01-19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67531395-9C6B-4EA4-9A3A-8637EE5F81E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FB8F9-B4C9-41B0-A27E-F9E2BA279B37}" type="datetimeFigureOut">
              <a:rPr lang="pl-PL" smtClean="0"/>
              <a:pPr/>
              <a:t>2021-01-19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31395-9C6B-4EA4-9A3A-8637EE5F81E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FB8F9-B4C9-41B0-A27E-F9E2BA279B37}" type="datetimeFigureOut">
              <a:rPr lang="pl-PL" smtClean="0"/>
              <a:pPr/>
              <a:t>2021-01-19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31395-9C6B-4EA4-9A3A-8637EE5F81E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FB8F9-B4C9-41B0-A27E-F9E2BA279B37}" type="datetimeFigureOut">
              <a:rPr lang="pl-PL" smtClean="0"/>
              <a:pPr/>
              <a:t>2021-01-19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31395-9C6B-4EA4-9A3A-8637EE5F81E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61FB8F9-B4C9-41B0-A27E-F9E2BA279B37}" type="datetimeFigureOut">
              <a:rPr lang="pl-PL" smtClean="0"/>
              <a:pPr/>
              <a:t>2021-01-19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31395-9C6B-4EA4-9A3A-8637EE5F81E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FB8F9-B4C9-41B0-A27E-F9E2BA279B37}" type="datetimeFigureOut">
              <a:rPr lang="pl-PL" smtClean="0"/>
              <a:pPr/>
              <a:t>2021-01-19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31395-9C6B-4EA4-9A3A-8637EE5F81E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FB8F9-B4C9-41B0-A27E-F9E2BA279B37}" type="datetimeFigureOut">
              <a:rPr lang="pl-PL" smtClean="0"/>
              <a:pPr/>
              <a:t>2021-01-19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31395-9C6B-4EA4-9A3A-8637EE5F81E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obrazu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tytuł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1" name="Symbol zastępczy teks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7" name="Symbol zastępczy daty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61FB8F9-B4C9-41B0-A27E-F9E2BA279B37}" type="datetimeFigureOut">
              <a:rPr lang="pl-PL" smtClean="0"/>
              <a:pPr/>
              <a:t>2021-01-19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7531395-9C6B-4EA4-9A3A-8637EE5F81EC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1412776"/>
            <a:ext cx="7772400" cy="1911347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Dlaczego warto zachęcać uczniów do włączenia kamerki podczas lekcji ?</a:t>
            </a:r>
          </a:p>
        </p:txBody>
      </p:sp>
      <p:pic>
        <p:nvPicPr>
          <p:cNvPr id="4" name="Obraz 3" descr="968262_158773062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3429000"/>
            <a:ext cx="5368652" cy="29016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404664"/>
            <a:ext cx="8229600" cy="5697559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b="1" dirty="0"/>
              <a:t>Zgłaszana trudność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r>
              <a:rPr lang="pl-PL" i="1" dirty="0"/>
              <a:t>Nie lubię, gdy mnie ktoś obserwuje.</a:t>
            </a:r>
          </a:p>
          <a:p>
            <a:pPr algn="ctr">
              <a:buNone/>
            </a:pPr>
            <a:r>
              <a:rPr lang="pl-PL" i="1" dirty="0"/>
              <a:t>Chcę mieć poczucie prywatności.</a:t>
            </a:r>
          </a:p>
          <a:p>
            <a:pPr algn="ctr">
              <a:buNone/>
            </a:pPr>
            <a:endParaRPr lang="pl-PL" b="1" dirty="0"/>
          </a:p>
          <a:p>
            <a:pPr algn="ctr">
              <a:buNone/>
            </a:pPr>
            <a:r>
              <a:rPr lang="pl-PL" b="1" dirty="0"/>
              <a:t>Możliwe rozwiązanie</a:t>
            </a:r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b="1" dirty="0"/>
          </a:p>
          <a:p>
            <a:pPr algn="ctr">
              <a:buNone/>
            </a:pPr>
            <a:r>
              <a:rPr lang="pl-PL" dirty="0"/>
              <a:t>Wyjaśnij dziecku, że kontakt wzrokowy jest ważny </a:t>
            </a:r>
            <a:endParaRPr lang="pl-PL" dirty="0" smtClean="0"/>
          </a:p>
          <a:p>
            <a:pPr algn="ctr">
              <a:buNone/>
            </a:pPr>
            <a:r>
              <a:rPr lang="pl-PL" dirty="0" smtClean="0"/>
              <a:t>z </a:t>
            </a:r>
            <a:r>
              <a:rPr lang="pl-PL" dirty="0"/>
              <a:t>punktu widzenia budowania </a:t>
            </a:r>
            <a:br>
              <a:rPr lang="pl-PL" dirty="0"/>
            </a:br>
            <a:r>
              <a:rPr lang="pl-PL" dirty="0"/>
              <a:t>i utrzymywania relacji z rówieśnikami </a:t>
            </a:r>
            <a:br>
              <a:rPr lang="pl-PL" dirty="0"/>
            </a:br>
            <a:r>
              <a:rPr lang="pl-PL" dirty="0"/>
              <a:t>i nauczycielami.  </a:t>
            </a:r>
          </a:p>
        </p:txBody>
      </p:sp>
      <p:sp>
        <p:nvSpPr>
          <p:cNvPr id="4" name="Strzałka w dół 3"/>
          <p:cNvSpPr/>
          <p:nvPr/>
        </p:nvSpPr>
        <p:spPr>
          <a:xfrm>
            <a:off x="3707904" y="908720"/>
            <a:ext cx="1143008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Strzałka w dół 4"/>
          <p:cNvSpPr/>
          <p:nvPr/>
        </p:nvSpPr>
        <p:spPr>
          <a:xfrm>
            <a:off x="3635896" y="3573016"/>
            <a:ext cx="1143008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476672"/>
            <a:ext cx="8229600" cy="569755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b="1" dirty="0"/>
              <a:t>Zgłaszana trudność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r>
              <a:rPr lang="pl-PL" i="1" dirty="0"/>
              <a:t>Nie mam pewności, czy ktoś mnie nie </a:t>
            </a:r>
            <a:endParaRPr lang="pl-PL" i="1" dirty="0" smtClean="0"/>
          </a:p>
          <a:p>
            <a:pPr algn="ctr">
              <a:buNone/>
            </a:pPr>
            <a:r>
              <a:rPr lang="pl-PL" i="1" dirty="0" smtClean="0"/>
              <a:t>nagra </a:t>
            </a:r>
            <a:r>
              <a:rPr lang="pl-PL" i="1" dirty="0"/>
              <a:t>podczas lekcji lub nie zrobi zdjęcia.</a:t>
            </a:r>
            <a:endParaRPr lang="pl-PL" b="1" dirty="0"/>
          </a:p>
          <a:p>
            <a:pPr algn="ctr">
              <a:buNone/>
            </a:pPr>
            <a:endParaRPr lang="pl-PL" b="1" dirty="0"/>
          </a:p>
          <a:p>
            <a:pPr algn="ctr">
              <a:buNone/>
            </a:pPr>
            <a:r>
              <a:rPr lang="pl-PL" b="1" dirty="0"/>
              <a:t>Możliwe rozwiązanie</a:t>
            </a:r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b="1" dirty="0"/>
          </a:p>
          <a:p>
            <a:pPr algn="ctr">
              <a:buNone/>
            </a:pPr>
            <a:r>
              <a:rPr lang="pl-PL" dirty="0"/>
              <a:t>Ustalenie z nauczycielami </a:t>
            </a:r>
            <a:r>
              <a:rPr lang="pl-PL" dirty="0" smtClean="0"/>
              <a:t>jasnych </a:t>
            </a:r>
          </a:p>
          <a:p>
            <a:pPr algn="ctr">
              <a:buNone/>
            </a:pPr>
            <a:r>
              <a:rPr lang="pl-PL" dirty="0" smtClean="0"/>
              <a:t>zasad </a:t>
            </a:r>
            <a:r>
              <a:rPr lang="pl-PL" dirty="0"/>
              <a:t>panujących na zdalnych lekcjach.</a:t>
            </a:r>
          </a:p>
          <a:p>
            <a:pPr algn="ctr">
              <a:buNone/>
            </a:pPr>
            <a:endParaRPr lang="pl-PL" b="1" dirty="0"/>
          </a:p>
          <a:p>
            <a:pPr algn="ctr">
              <a:buNone/>
            </a:pPr>
            <a:endParaRPr lang="pl-PL" b="1" dirty="0"/>
          </a:p>
        </p:txBody>
      </p:sp>
      <p:sp>
        <p:nvSpPr>
          <p:cNvPr id="4" name="Strzałka w dół 3"/>
          <p:cNvSpPr/>
          <p:nvPr/>
        </p:nvSpPr>
        <p:spPr>
          <a:xfrm>
            <a:off x="3491880" y="1124744"/>
            <a:ext cx="1143008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Strzałka w dół 4"/>
          <p:cNvSpPr/>
          <p:nvPr/>
        </p:nvSpPr>
        <p:spPr>
          <a:xfrm>
            <a:off x="3491880" y="3933056"/>
            <a:ext cx="1143008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404664"/>
            <a:ext cx="8229600" cy="569755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3600" b="1" dirty="0"/>
              <a:t>Zgłaszana trudność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r>
              <a:rPr lang="pl-PL" i="1" dirty="0"/>
              <a:t>Boję się, że kamera uchwyci moje niewłaściwe zachowanie i inni będą się ze mnie śmiać</a:t>
            </a:r>
            <a:r>
              <a:rPr lang="pl-PL" i="1" dirty="0" smtClean="0"/>
              <a:t>.</a:t>
            </a:r>
          </a:p>
          <a:p>
            <a:pPr algn="ctr">
              <a:buNone/>
            </a:pPr>
            <a:endParaRPr lang="pl-PL" i="1" dirty="0"/>
          </a:p>
          <a:p>
            <a:pPr algn="ctr">
              <a:buNone/>
            </a:pPr>
            <a:r>
              <a:rPr lang="pl-PL" b="1" dirty="0"/>
              <a:t>Możliwe rozwiązanie</a:t>
            </a:r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b="1" dirty="0"/>
          </a:p>
          <a:p>
            <a:pPr algn="ctr">
              <a:buNone/>
            </a:pPr>
            <a:r>
              <a:rPr lang="pl-PL" i="1" dirty="0"/>
              <a:t>Nauczyciel może ustalić z uczniami, </a:t>
            </a:r>
            <a:br>
              <a:rPr lang="pl-PL" i="1" dirty="0"/>
            </a:br>
            <a:r>
              <a:rPr lang="pl-PL" i="1" dirty="0"/>
              <a:t>że w takiej sytuacji wyłączy uczniowi </a:t>
            </a:r>
            <a:r>
              <a:rPr lang="pl-PL" i="1" dirty="0" smtClean="0"/>
              <a:t>kamerkę </a:t>
            </a:r>
          </a:p>
          <a:p>
            <a:pPr algn="ctr">
              <a:buNone/>
            </a:pPr>
            <a:r>
              <a:rPr lang="pl-PL" i="1" dirty="0" smtClean="0"/>
              <a:t>lub </a:t>
            </a:r>
            <a:r>
              <a:rPr lang="pl-PL" i="1" dirty="0"/>
              <a:t>napisze do niego prywatną wiadomość.</a:t>
            </a:r>
            <a:endParaRPr lang="pl-PL" b="1" dirty="0"/>
          </a:p>
          <a:p>
            <a:pPr algn="ctr">
              <a:buNone/>
            </a:pPr>
            <a:endParaRPr lang="pl-PL" b="1" dirty="0"/>
          </a:p>
        </p:txBody>
      </p:sp>
      <p:sp>
        <p:nvSpPr>
          <p:cNvPr id="4" name="Strzałka w dół 3"/>
          <p:cNvSpPr/>
          <p:nvPr/>
        </p:nvSpPr>
        <p:spPr>
          <a:xfrm>
            <a:off x="3563888" y="1124744"/>
            <a:ext cx="1143008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Strzałka w dół 4"/>
          <p:cNvSpPr/>
          <p:nvPr/>
        </p:nvSpPr>
        <p:spPr>
          <a:xfrm>
            <a:off x="3563888" y="4005064"/>
            <a:ext cx="1143008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OBSERWUJ I REAGUJ!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sz="2400" dirty="0"/>
              <a:t>Rodzicu, jeżeli zauważysz, że Twoje dziecko:</a:t>
            </a:r>
          </a:p>
          <a:p>
            <a:pPr>
              <a:buFontTx/>
              <a:buChar char="-"/>
            </a:pPr>
            <a:r>
              <a:rPr lang="pl-PL" sz="2400" dirty="0"/>
              <a:t>stresuje się przed zdalnymi lekcjami,</a:t>
            </a:r>
          </a:p>
          <a:p>
            <a:pPr>
              <a:buFontTx/>
              <a:buChar char="-"/>
            </a:pPr>
            <a:r>
              <a:rPr lang="pl-PL" sz="2400" dirty="0"/>
              <a:t>niechętnie w nich uczestniczy,</a:t>
            </a:r>
          </a:p>
          <a:p>
            <a:pPr>
              <a:buFontTx/>
              <a:buChar char="-"/>
            </a:pPr>
            <a:r>
              <a:rPr lang="pl-PL" sz="2400" dirty="0"/>
              <a:t>unika włączenia kamery oraz mikrofonu (nawet przy sprawdzaniu listy obecności),</a:t>
            </a:r>
          </a:p>
          <a:p>
            <a:pPr>
              <a:buFontTx/>
              <a:buChar char="-"/>
            </a:pPr>
            <a:r>
              <a:rPr lang="pl-PL" sz="2400" dirty="0"/>
              <a:t>nadmiernie denerwuje się, gdy jest „wywoływane” do odpowiedzi,</a:t>
            </a:r>
          </a:p>
          <a:p>
            <a:pPr>
              <a:buNone/>
            </a:pPr>
            <a:r>
              <a:rPr lang="pl-PL" sz="2400" dirty="0"/>
              <a:t>porozmawiaj z nim o powodach lęku i w razie potrzeby zgłoś się po pomoc do pedagoga lub psychologa szkolnego.</a:t>
            </a:r>
          </a:p>
          <a:p>
            <a:pPr marL="0" indent="0" algn="r">
              <a:buNone/>
            </a:pPr>
            <a:endParaRPr lang="pl-PL" sz="1800" dirty="0"/>
          </a:p>
          <a:p>
            <a:pPr marL="0" indent="0" algn="r">
              <a:buNone/>
            </a:pPr>
            <a:r>
              <a:rPr lang="pl-PL" sz="1800" dirty="0"/>
              <a:t>Pedagog i psycholodzy szkolni</a:t>
            </a:r>
          </a:p>
          <a:p>
            <a:pPr marL="0" indent="0" algn="r">
              <a:buNone/>
            </a:pPr>
            <a:r>
              <a:rPr lang="pl-PL" sz="1800" dirty="0"/>
              <a:t>Szkoła Podstawowa nr 4 w Sanoku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692696"/>
            <a:ext cx="8229600" cy="5217443"/>
          </a:xfrm>
        </p:spPr>
        <p:txBody>
          <a:bodyPr/>
          <a:lstStyle/>
          <a:p>
            <a:pPr algn="ctr">
              <a:buNone/>
            </a:pPr>
            <a:r>
              <a:rPr lang="pl-PL" dirty="0"/>
              <a:t>	1. Łatwiej jest wszystkim uczestnikom lekcji nawiązać i utrzymać relacje, które również </a:t>
            </a:r>
            <a:br>
              <a:rPr lang="pl-PL" dirty="0"/>
            </a:br>
            <a:r>
              <a:rPr lang="pl-PL" dirty="0"/>
              <a:t>w procesie uczenia na odległość są bardzo ważne.</a:t>
            </a:r>
          </a:p>
          <a:p>
            <a:endParaRPr lang="pl-PL" dirty="0"/>
          </a:p>
        </p:txBody>
      </p:sp>
      <p:pic>
        <p:nvPicPr>
          <p:cNvPr id="6" name="Picture 2" descr="Funkcje grupy rówieśniczej - Grupa rówieśnicz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2492896"/>
            <a:ext cx="3333754" cy="33337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-324544" y="1052736"/>
            <a:ext cx="8229600" cy="4929411"/>
          </a:xfrm>
        </p:spPr>
        <p:txBody>
          <a:bodyPr/>
          <a:lstStyle/>
          <a:p>
            <a:pPr algn="ctr">
              <a:buNone/>
            </a:pPr>
            <a:r>
              <a:rPr lang="pl-PL" dirty="0"/>
              <a:t>	2. Uczniowie widzą się wzajemnie i mogą wykonywać wspólnie zadania oraz proponowane przez nauczyciela aktywności.</a:t>
            </a:r>
          </a:p>
          <a:p>
            <a:pPr>
              <a:buNone/>
            </a:pPr>
            <a:endParaRPr lang="pl-PL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852936"/>
            <a:ext cx="3201476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-396552" y="692696"/>
            <a:ext cx="8229600" cy="5577483"/>
          </a:xfrm>
        </p:spPr>
        <p:txBody>
          <a:bodyPr/>
          <a:lstStyle/>
          <a:p>
            <a:pPr algn="ctr">
              <a:buNone/>
            </a:pPr>
            <a:r>
              <a:rPr lang="pl-PL" dirty="0"/>
              <a:t>	3. Nauczyciel może dostosować formę przekazywanych treści do potrzeb uczniów, zwłaszcza gdy zauważa, że uczniowie są </a:t>
            </a:r>
            <a:r>
              <a:rPr lang="pl-PL" dirty="0" smtClean="0"/>
              <a:t>zdezorientowani, </a:t>
            </a:r>
            <a:r>
              <a:rPr lang="pl-PL" dirty="0"/>
              <a:t>wymagają pomocy przy wykonywaniu zadań lub są znudzeni.</a:t>
            </a:r>
          </a:p>
          <a:p>
            <a:endParaRPr lang="pl-PL" dirty="0"/>
          </a:p>
        </p:txBody>
      </p:sp>
      <p:pic>
        <p:nvPicPr>
          <p:cNvPr id="23554" name="Picture 2" descr="Charytatywna pomoc w nauce dla dzieci medyków - Uniwersytet Pedagogiczn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3212976"/>
            <a:ext cx="4569313" cy="25740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404664"/>
            <a:ext cx="8229600" cy="5649491"/>
          </a:xfrm>
        </p:spPr>
        <p:txBody>
          <a:bodyPr/>
          <a:lstStyle/>
          <a:p>
            <a:pPr algn="ctr">
              <a:buNone/>
            </a:pPr>
            <a:r>
              <a:rPr lang="pl-PL" dirty="0"/>
              <a:t>	4. Monitorowanie pracy uczniów ułatwia utrzymanie dyscypliny podczas lekcji i zwiększa koncentrację dzieci na wykonywanych zadaniach.</a:t>
            </a:r>
          </a:p>
        </p:txBody>
      </p:sp>
      <p:pic>
        <p:nvPicPr>
          <p:cNvPr id="25602" name="Picture 2" descr="Czy uczeń powinien mieć włączoną kamerkę w czasie lekcji zdalnej? | Blog CE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276872"/>
            <a:ext cx="4190997" cy="3143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Jak możemy zachęcić uczniów do włączenia kamerki na lekcji?</a:t>
            </a:r>
            <a:endParaRPr lang="pl-PL" dirty="0"/>
          </a:p>
        </p:txBody>
      </p:sp>
      <p:pic>
        <p:nvPicPr>
          <p:cNvPr id="3" name="Obraz 2" descr="big-1585229568-88065341-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3968" y="3717032"/>
            <a:ext cx="3409184" cy="255688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0" y="1628800"/>
            <a:ext cx="835824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Jeżeli uczeń nie chce włączyć kamery podczas zajęć – zapytaj o przyczynę </a:t>
            </a:r>
            <a:r>
              <a:rPr lang="pl-PL" dirty="0">
                <a:sym typeface="Wingdings" panose="05000000000000000000" pitchFamily="2" charset="2"/>
              </a:rPr>
              <a:t></a:t>
            </a:r>
            <a:endParaRPr lang="pl-PL" dirty="0"/>
          </a:p>
        </p:txBody>
      </p:sp>
      <p:pic>
        <p:nvPicPr>
          <p:cNvPr id="3" name="Obraz 2" descr="729x30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2996952"/>
            <a:ext cx="6280175" cy="265335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404664"/>
            <a:ext cx="8229600" cy="5840435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pl-PL" sz="3000" b="1" dirty="0"/>
              <a:t>Zgłaszana trudność</a:t>
            </a:r>
          </a:p>
          <a:p>
            <a:pPr algn="ctr">
              <a:buNone/>
            </a:pPr>
            <a:endParaRPr lang="pl-PL" sz="3000" dirty="0" smtClean="0"/>
          </a:p>
          <a:p>
            <a:pPr algn="ctr">
              <a:buNone/>
            </a:pPr>
            <a:endParaRPr lang="pl-PL" sz="3000" dirty="0"/>
          </a:p>
          <a:p>
            <a:pPr algn="ctr">
              <a:buNone/>
            </a:pPr>
            <a:r>
              <a:rPr lang="pl-PL" sz="2400" i="1" dirty="0"/>
              <a:t>Nie chcę, aby inni oglądali mój pokój oraz jego wyposażenie. Obawiam się również, że ktoś </a:t>
            </a:r>
            <a:br>
              <a:rPr lang="pl-PL" sz="2400" i="1" dirty="0"/>
            </a:br>
            <a:r>
              <a:rPr lang="pl-PL" sz="2400" i="1" dirty="0"/>
              <a:t>z rodziny będzie widoczny w tle.</a:t>
            </a:r>
          </a:p>
          <a:p>
            <a:pPr algn="ctr">
              <a:buNone/>
            </a:pPr>
            <a:endParaRPr lang="pl-PL" sz="3000" i="1" dirty="0"/>
          </a:p>
          <a:p>
            <a:pPr algn="ctr">
              <a:buNone/>
            </a:pPr>
            <a:r>
              <a:rPr lang="pl-PL" sz="3000" b="1" dirty="0"/>
              <a:t>Możliwe rozwiązanie</a:t>
            </a:r>
          </a:p>
          <a:p>
            <a:pPr algn="ctr">
              <a:buNone/>
            </a:pPr>
            <a:endParaRPr lang="pl-PL" sz="3000" dirty="0" smtClean="0"/>
          </a:p>
          <a:p>
            <a:pPr algn="ctr">
              <a:buNone/>
            </a:pPr>
            <a:endParaRPr lang="pl-PL" sz="3000" dirty="0"/>
          </a:p>
          <a:p>
            <a:pPr algn="ctr">
              <a:buNone/>
            </a:pPr>
            <a:r>
              <a:rPr lang="pl-PL" sz="2400" dirty="0"/>
              <a:t>W aplikacji </a:t>
            </a:r>
            <a:r>
              <a:rPr lang="pl-PL" sz="2400" dirty="0" err="1"/>
              <a:t>Teams</a:t>
            </a:r>
            <a:r>
              <a:rPr lang="pl-PL" sz="2400" dirty="0"/>
              <a:t> można ustawić wirtualne tło. </a:t>
            </a:r>
            <a:endParaRPr lang="pl-PL" sz="2400" dirty="0" smtClean="0"/>
          </a:p>
          <a:p>
            <a:pPr algn="ctr">
              <a:buNone/>
            </a:pPr>
            <a:r>
              <a:rPr lang="pl-PL" sz="2400" dirty="0" smtClean="0"/>
              <a:t>Można </a:t>
            </a:r>
            <a:r>
              <a:rPr lang="pl-PL" sz="2400" dirty="0"/>
              <a:t>też ustawić komputer tak, aby zasięg kamery obejmował tylko wybrany obszar pokoju. </a:t>
            </a:r>
          </a:p>
        </p:txBody>
      </p:sp>
      <p:sp>
        <p:nvSpPr>
          <p:cNvPr id="4" name="Strzałka w dół 3"/>
          <p:cNvSpPr/>
          <p:nvPr/>
        </p:nvSpPr>
        <p:spPr>
          <a:xfrm>
            <a:off x="3923928" y="4365104"/>
            <a:ext cx="1143008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Strzałka w dół 4"/>
          <p:cNvSpPr/>
          <p:nvPr/>
        </p:nvSpPr>
        <p:spPr>
          <a:xfrm>
            <a:off x="3923928" y="1124744"/>
            <a:ext cx="1143008" cy="7721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548680"/>
            <a:ext cx="8229600" cy="5697559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b="1" dirty="0"/>
              <a:t>Zgłaszana trudność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r>
              <a:rPr lang="pl-PL" sz="2400" i="1" dirty="0"/>
              <a:t>Mam za słaby Internet, abym mógł mieć </a:t>
            </a:r>
            <a:endParaRPr lang="pl-PL" sz="2400" i="1" dirty="0" smtClean="0"/>
          </a:p>
          <a:p>
            <a:pPr algn="ctr">
              <a:buNone/>
            </a:pPr>
            <a:r>
              <a:rPr lang="pl-PL" sz="2400" i="1" dirty="0" smtClean="0"/>
              <a:t>na </a:t>
            </a:r>
            <a:r>
              <a:rPr lang="pl-PL" sz="2400" i="1" dirty="0"/>
              <a:t>stałe włączoną kamerkę.</a:t>
            </a:r>
          </a:p>
          <a:p>
            <a:pPr algn="ctr">
              <a:buNone/>
            </a:pPr>
            <a:endParaRPr lang="pl-PL" b="1" dirty="0"/>
          </a:p>
          <a:p>
            <a:pPr algn="ctr">
              <a:buNone/>
            </a:pPr>
            <a:r>
              <a:rPr lang="pl-PL" b="1" dirty="0"/>
              <a:t>Możliwe rozwiązanie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r>
              <a:rPr lang="pl-PL" sz="2400" i="1" dirty="0"/>
              <a:t>Uczeń może włączać co jakiś czas kamerkę, </a:t>
            </a:r>
            <a:br>
              <a:rPr lang="pl-PL" sz="2400" i="1" dirty="0"/>
            </a:br>
            <a:r>
              <a:rPr lang="pl-PL" sz="2400" i="1" dirty="0"/>
              <a:t>np. przy wykonywaniu ćwiczeń lub gdy chce coś powiedzieć.</a:t>
            </a:r>
          </a:p>
        </p:txBody>
      </p:sp>
      <p:sp>
        <p:nvSpPr>
          <p:cNvPr id="4" name="Strzałka w dół 3"/>
          <p:cNvSpPr/>
          <p:nvPr/>
        </p:nvSpPr>
        <p:spPr>
          <a:xfrm>
            <a:off x="3635896" y="1052736"/>
            <a:ext cx="1143008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Strzałka w dół 4"/>
          <p:cNvSpPr/>
          <p:nvPr/>
        </p:nvSpPr>
        <p:spPr>
          <a:xfrm>
            <a:off x="3635896" y="3933056"/>
            <a:ext cx="1143008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y">
  <a:themeElements>
    <a:clrScheme name="Bogaty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y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285</TotalTime>
  <Words>242</Words>
  <Application>Microsoft Office PowerPoint</Application>
  <PresentationFormat>Pokaz na ekranie (4:3)</PresentationFormat>
  <Paragraphs>70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7" baseType="lpstr">
      <vt:lpstr>Trebuchet MS</vt:lpstr>
      <vt:lpstr>Wingdings</vt:lpstr>
      <vt:lpstr>Wingdings 2</vt:lpstr>
      <vt:lpstr>Bogaty</vt:lpstr>
      <vt:lpstr>Dlaczego warto zachęcać uczniów do włączenia kamerki podczas lekcji ?</vt:lpstr>
      <vt:lpstr>Prezentacja programu PowerPoint</vt:lpstr>
      <vt:lpstr>Prezentacja programu PowerPoint</vt:lpstr>
      <vt:lpstr>Prezentacja programu PowerPoint</vt:lpstr>
      <vt:lpstr>Prezentacja programu PowerPoint</vt:lpstr>
      <vt:lpstr>Jak możemy zachęcić uczniów do włączenia kamerki na lekcji?</vt:lpstr>
      <vt:lpstr>Jeżeli uczeń nie chce włączyć kamery podczas zajęć – zapytaj o przyczynę 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OBSERWUJ I REAGUJ!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xxx</dc:creator>
  <cp:lastModifiedBy>sp4</cp:lastModifiedBy>
  <cp:revision>26</cp:revision>
  <dcterms:created xsi:type="dcterms:W3CDTF">2021-01-18T17:07:22Z</dcterms:created>
  <dcterms:modified xsi:type="dcterms:W3CDTF">2021-01-19T07:39:06Z</dcterms:modified>
  <cp:contentStatus>Wersja ostateczna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