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76" r:id="rId6"/>
    <p:sldId id="277" r:id="rId7"/>
    <p:sldId id="281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66" r:id="rId17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09.03.2021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EEA563-4D76-404F-84CC-C84AFD15DD1B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AC4B97-89ED-471A-88D6-FAF6EAC15760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E03FD0-E9E9-4A38-95AA-1D6D46BCADCC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D1A223-247B-4560-820B-AD00E77A658B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5F1B2-D88D-4C10-9694-ECB9DF99997B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F9F6-991D-4EEC-A022-7C0DB15D6704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31FF3-9E3C-46A3-96EC-4FD09EF790CE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8D47AF-3744-4E0E-B169-3FF31613F30F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6BE86-4849-47C7-9AC4-B6B000B74C1B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51D1100-2A2B-45EA-9B56-B9BD7ED09712}" type="datetime1">
              <a:rPr lang="pl-PL" smtClean="0"/>
              <a:pPr/>
              <a:t>09.03.2021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EGZAMIN ÓSMOKLASISTY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2020/2021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5AA85D-961A-4AA3-86C9-6E473348B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pl-PL" sz="1500" dirty="0">
              <a:solidFill>
                <a:srgbClr val="374C81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dirty="0"/>
              <a:t>w arkuszu z matematyki</a:t>
            </a:r>
          </a:p>
          <a:p>
            <a:pPr marL="342900" lvl="0" indent="-342900" algn="just">
              <a:buAutoNum type="alphaLcPeriod"/>
            </a:pPr>
            <a:r>
              <a:rPr lang="pl-PL" dirty="0"/>
              <a:t>sprawdzenie kompletności arkusza egzaminacyjnego, tj. czy arkusz egzaminacyjny zawiera zeszyt zadań egzaminacyjnych, kartę rozwiązań zadań egzaminacyjnych oraz kartę odpowiedzi</a:t>
            </a:r>
          </a:p>
          <a:p>
            <a:pPr marL="342900" lvl="0" indent="-342900" algn="just">
              <a:buAutoNum type="alphaLcPeriod"/>
            </a:pPr>
            <a:r>
              <a:rPr lang="pl-PL" dirty="0"/>
              <a:t>wyrwanie karty rozwiązań zadań egzaminacyjnych wraz z kartą odpowiedzi ze środka arkusza egzaminacyjnego (nie należy odrywać karty odpowiedzi od karty rozwiązań zadań)</a:t>
            </a:r>
          </a:p>
          <a:p>
            <a:pPr marL="342900" lvl="0" indent="-342900" algn="just">
              <a:buAutoNum type="alphaLcPeriod"/>
            </a:pPr>
            <a:r>
              <a:rPr lang="pl-PL" dirty="0"/>
              <a:t>sprawdzenie, czy zeszyt zadań egzaminacyjnych zawiera wszystkie kolejno ponumerowane strony</a:t>
            </a:r>
          </a:p>
          <a:p>
            <a:pPr marL="342900" lvl="0" indent="-342900" algn="just">
              <a:buAutoNum type="alphaLcPeriod"/>
            </a:pPr>
            <a:r>
              <a:rPr lang="pl-PL" dirty="0"/>
              <a:t>sprawdzenie poprawności numeru PESEL na naklejkach przygotowanych przez OKE.</a:t>
            </a:r>
          </a:p>
          <a:p>
            <a:pPr marL="0" lvl="0" indent="0">
              <a:buNone/>
            </a:pPr>
            <a:endParaRPr lang="pl-PL" sz="2200" dirty="0">
              <a:solidFill>
                <a:srgbClr val="374C8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pl-PL" sz="1500" dirty="0">
              <a:solidFill>
                <a:srgbClr val="374C81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pl-PL" sz="1500" dirty="0">
              <a:solidFill>
                <a:srgbClr val="374C8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91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9A6232-5CE1-4CD1-9426-EA35999D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Przed rozpoczęciem egzaminu ósmoklasisty z każdego przedmiotu, w wyznaczonych miejscach arkusza egzaminacyjnego (na stronie tytułowej zeszytu zadań egzaminacyjnych oraz na karcie odpowiedzi, a w przypadku arkusza z matematyki – również na karcie rozwiązań zadań egzaminacyjnych), uczeń zamieszcza kod ucznia i numer PESEL, a w przypadku braku numeru PESEL – serię i numer paszportu lub innego dokumentu potwierdzającego tożsamość, oraz naklejki przygotowane przez okręgową komisję egzaminacyjną. Uczeń nie podpisuje arkusza egzaminacyjnego. W przypadku wystąpienia błędu w numerze PESEL lub niezgodności w kodzie arkusza na naklejce i na stronie tytułowej arkusza zdający zwraca zespołowi nadzorującemu wadliwe naklejki. </a:t>
            </a:r>
          </a:p>
          <a:p>
            <a:pPr marL="0" lvl="0" indent="0" algn="just">
              <a:buNone/>
            </a:pPr>
            <a:endParaRPr lang="pl-PL" sz="2100" dirty="0">
              <a:solidFill>
                <a:srgbClr val="374C8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6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A5CA48-B7F2-4BDE-A486-56EDAA78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374C81"/>
                </a:solidFill>
              </a:rPr>
              <a:t>na 10 minut przed zakończeniem czasu przeznaczonego na pracę z arkuszem egzaminacyjnym nauczyciel przypomni uczniom o przeniesieniu odpowiedzi na kartę odpowiedzi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374C81"/>
                </a:solidFill>
              </a:rPr>
              <a:t>po zakończeniu pracy z arkuszem uczniowie będą mieć dodatkowe 5 minut na sprawdzenie poprawności przeniesienia odpowiedzi na kartę odpowiedzi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3446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2060848"/>
            <a:ext cx="7008574" cy="4314552"/>
          </a:xfrm>
        </p:spPr>
        <p:txBody>
          <a:bodyPr rtlCol="0">
            <a:noAutofit/>
          </a:bodyPr>
          <a:lstStyle/>
          <a:p>
            <a:r>
              <a:rPr lang="pl-PL" sz="2000" dirty="0"/>
              <a:t>Na stronie www.cke.gov.pl, w zakładce poświęconej egzaminowi ósmoklasisty dostępne są: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a. informatory o egzaminie ósmoklasisty od roku szkolnego 2018/2019 oraz aneksy do tych informatorów obowiązujące wyłącznie w roku szkolnym 2020/2021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b. przykładowe arkusze egzaminacyjne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c. arkusze egzaminu próbnego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d. zestawy powtórzeniowe zadań egzaminacyjnych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e. arkusze wykorzystane do przeprowadzenia egzaminu ósmoklasisty w latach 2019– 2020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l-PL" dirty="0"/>
              <a:t>HARMONOGRAM </a:t>
            </a:r>
            <a:br>
              <a:rPr lang="pl-PL" dirty="0"/>
            </a:br>
            <a:r>
              <a:rPr lang="pl-PL" dirty="0"/>
              <a:t>EGZAMINU ÓSMOKLASISTY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pl-PL" dirty="0"/>
          </a:p>
          <a:p>
            <a:endParaRPr lang="pl-PL" dirty="0"/>
          </a:p>
          <a:p>
            <a:pPr algn="just"/>
            <a:r>
              <a:rPr lang="pl-PL" dirty="0"/>
              <a:t>Język polski – 25 maja 2021 r. (wtorek) – godz. 9:00</a:t>
            </a:r>
          </a:p>
          <a:p>
            <a:pPr algn="just"/>
            <a:r>
              <a:rPr lang="pl-PL" dirty="0"/>
              <a:t>Matematyka – 26 maja 2021 r. (środa) – godz. 9:00</a:t>
            </a:r>
          </a:p>
          <a:p>
            <a:pPr algn="just"/>
            <a:r>
              <a:rPr lang="pl-PL" dirty="0"/>
              <a:t>Język obcy nowożytny – język angielski – 27 maja 2021 r. (czwartek) – godz. 9:00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TERMIN DODATKOWY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2B1B8E2-0EBE-4D2B-8798-3B739026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Język polski – 16 czerwca 2021 r. (środa) – godz. 9:00</a:t>
            </a:r>
          </a:p>
          <a:p>
            <a:r>
              <a:rPr lang="pl-PL" dirty="0"/>
              <a:t>Matematyka – 17 czerwca 2021 r. (czwartek) – godz. 9:00</a:t>
            </a:r>
          </a:p>
          <a:p>
            <a:r>
              <a:rPr lang="pl-PL" dirty="0"/>
              <a:t>Język obcy nowożytny – 18 czerwca 2021 r. (piątek) – godz. 9:00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229DD07-E448-4E56-936E-DE3CD4FC337E}"/>
              </a:ext>
            </a:extLst>
          </p:cNvPr>
          <p:cNvSpPr/>
          <p:nvPr/>
        </p:nvSpPr>
        <p:spPr>
          <a:xfrm>
            <a:off x="909836" y="1268760"/>
            <a:ext cx="106571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Do egzaminu ósmoklasisty w terminie dodatkowym przystępuje uczeń, który: </a:t>
            </a:r>
          </a:p>
          <a:p>
            <a:pPr marL="457200" indent="-457200" algn="just">
              <a:buAutoNum type="alphaLcPeriod"/>
            </a:pPr>
            <a:r>
              <a:rPr lang="pl-PL" dirty="0"/>
              <a:t>z przyczyn losowych lub zdrowotnych nie przystąpił do egzaminu ósmoklasisty z danego przedmiotu lub przedmiotów w terminie głównym ALBO </a:t>
            </a:r>
          </a:p>
          <a:p>
            <a:pPr marL="457200" indent="-457200" algn="just">
              <a:buAutoNum type="alphaLcPeriod"/>
            </a:pPr>
            <a:r>
              <a:rPr lang="pl-PL" dirty="0"/>
              <a:t>przerwał lub któremu przerwano i unieważniono egzamin ósmoklasisty z danego przedmiotu lub przedmiotów w terminie głównym (również z przyczyn losowych lub zdrowotnych). </a:t>
            </a:r>
          </a:p>
          <a:p>
            <a:pPr algn="just"/>
            <a:r>
              <a:rPr lang="pl-PL" dirty="0"/>
              <a:t>Do egzaminu ósmoklasisty w terminie dodatkowym przystępuje również uczeń, któremu dyrektor OKE lub dyrektor CKE unieważnił egzamin z danego przedmiotu lub przedmiotów. </a:t>
            </a:r>
          </a:p>
          <a:p>
            <a:pPr algn="just"/>
            <a:r>
              <a:rPr lang="pl-PL" dirty="0"/>
              <a:t>Do egzaminu ósmoklasisty w terminie dodatkowym zdający przystępuje w szkole, której jest uczniem lub słuchaczem. </a:t>
            </a:r>
          </a:p>
        </p:txBody>
      </p:sp>
    </p:spTree>
    <p:extLst>
      <p:ext uri="{BB962C8B-B14F-4D97-AF65-F5344CB8AC3E}">
        <p14:creationId xmlns:p14="http://schemas.microsoft.com/office/powerpoint/2010/main" val="9567265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24D3AE-82D4-4454-B3BC-DB538BBCF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Egzamin ósmoklasisty jest przeprowadzany w formie pisemnej.</a:t>
            </a:r>
          </a:p>
          <a:p>
            <a:pPr algn="just"/>
            <a:r>
              <a:rPr lang="pl-PL" dirty="0"/>
              <a:t>Egzamin ósmoklasisty z każdego przedmiotu jest przeprowadzany innego dnia. </a:t>
            </a:r>
          </a:p>
          <a:p>
            <a:pPr algn="just"/>
            <a:r>
              <a:rPr lang="pl-PL" dirty="0"/>
              <a:t>Pierwszego dnia jest przeprowadzany egzamin z języka polskiego, który trwa 120 minut (w przypadku dostosowania warunków lub formy przeprowadzania egzaminu – wydłużenie – nie więcej niż o 60 minut).</a:t>
            </a:r>
          </a:p>
          <a:p>
            <a:pPr algn="just"/>
            <a:r>
              <a:rPr lang="pl-PL" dirty="0"/>
              <a:t>Drugiego dnia jest przeprowadzany egzamin z matematyki, który trwa 100 minut (</a:t>
            </a:r>
            <a:r>
              <a:rPr lang="pl-PL" dirty="0">
                <a:solidFill>
                  <a:srgbClr val="374C81"/>
                </a:solidFill>
              </a:rPr>
              <a:t>w przypadku dostosowania warunków lub formy przeprowadzania egzaminu – wydłużenie – nie więcej niż o</a:t>
            </a:r>
            <a:r>
              <a:rPr lang="pl-PL" dirty="0"/>
              <a:t> 50 minut). </a:t>
            </a:r>
          </a:p>
          <a:p>
            <a:pPr algn="just"/>
            <a:r>
              <a:rPr lang="pl-PL" dirty="0"/>
              <a:t>Trzeciego dnia jest przeprowadzany egzamin z języka obcego nowożytnego, który trwa 90 minut (</a:t>
            </a:r>
            <a:r>
              <a:rPr lang="pl-PL" sz="2500" dirty="0">
                <a:solidFill>
                  <a:srgbClr val="374C81"/>
                </a:solidFill>
              </a:rPr>
              <a:t>w przypadku dostosowania warunków lub formy przeprowadzania egzaminu – wydłużenie – nie więcej niż o </a:t>
            </a:r>
            <a:r>
              <a:rPr lang="pl-PL" dirty="0"/>
              <a:t>45 minut). </a:t>
            </a:r>
          </a:p>
          <a:p>
            <a:pPr algn="just"/>
            <a:r>
              <a:rPr lang="pl-PL" dirty="0"/>
              <a:t>Do czasu trwania egzaminu ósmoklasisty z każdego przedmiotu nie wlicza się czasu przeznaczonego na sprawdzenie przez ucznia poprawności przeniesienia odpowiedzi na kartę odpowiedzi (5 minut).</a:t>
            </a:r>
          </a:p>
        </p:txBody>
      </p:sp>
    </p:spTree>
    <p:extLst>
      <p:ext uri="{BB962C8B-B14F-4D97-AF65-F5344CB8AC3E}">
        <p14:creationId xmlns:p14="http://schemas.microsoft.com/office/powerpoint/2010/main" val="25466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5BD78B-306F-43FA-98FC-F2E4B157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ROZPOCZĘCIE EGZAMINU ÓSMOKLASISTY </a:t>
            </a:r>
            <a:br>
              <a:rPr lang="pl-PL" sz="3200" dirty="0"/>
            </a:br>
            <a:r>
              <a:rPr lang="pl-PL" sz="3200" dirty="0"/>
              <a:t>Z DANEGO PRZEDMIOTU W SALI EGZAMINACYJNEJ 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03A4C2-FE15-4B8E-BE32-FDC27886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Zakaz wnoszenia do sali egzaminacyjnej urządzeń telekomunikacyjnych bądź korzystania z takich urządzeń w tej sali. </a:t>
            </a:r>
          </a:p>
          <a:p>
            <a:pPr algn="just"/>
            <a:r>
              <a:rPr lang="pl-PL" dirty="0"/>
              <a:t>Do sali egzaminacyjnej można wnieść wyłącznie przybory wymienione w komunikacie o przyborach, tj.: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w przypadku egzaminu ósmoklasisty z każdego przedmiotu – długopis (lub pióro) z czarnym tuszem/atramentem (niedozwolone jest korzystanie z długopisów zmazywalnych/ścieralnych)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dodatkowo w przypadku egzaminu z matematyki – linijkę. </a:t>
            </a:r>
          </a:p>
          <a:p>
            <a:pPr algn="just"/>
            <a:r>
              <a:rPr lang="pl-PL" dirty="0"/>
              <a:t>Zdający mogą również wnieść do sali egzaminacyjnej małą butelkę wody. Podczas pracy z arkuszem egzaminacyjnym butelka powinna stać na podłodze przy nodze stolika, aby uczeń przypadkowo nie zalał materiałów egzaminacyjnych.</a:t>
            </a:r>
          </a:p>
        </p:txBody>
      </p:sp>
    </p:spTree>
    <p:extLst>
      <p:ext uri="{BB962C8B-B14F-4D97-AF65-F5344CB8AC3E}">
        <p14:creationId xmlns:p14="http://schemas.microsoft.com/office/powerpoint/2010/main" val="8751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874D9A-E0B0-4F69-A734-F719CE632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Zdający powinni mieć przy sobie dokument stwierdzający tożsamość (np. legitymację szkolną) i okazać go w razie potrzeby. W przypadku braku odpowiedniego dokumentu tożsamość ucznia może być potwierdzona przez jego wychowawcę lub innego nauczyciela danej szkoły. </a:t>
            </a:r>
          </a:p>
          <a:p>
            <a:pPr algn="just"/>
            <a:r>
              <a:rPr lang="pl-PL" dirty="0"/>
              <a:t>O godzinie wyznaczonej przez przewodniczącego zespołu egzaminacyjnego uczniowie wchodzą do sali egzaminacyjnej pojedynczo; przewodniczący zespołu nadzorującego lub członek zespołu nadzorującego losuje w ich obecności numery stolików, przy których będą pracować. </a:t>
            </a:r>
          </a:p>
          <a:p>
            <a:pPr algn="just"/>
            <a:r>
              <a:rPr lang="pl-PL" dirty="0"/>
              <a:t>Każdy zdający zajmuje miejsce przy stoliku, którego numer został dla niego wylosowany, a członek zespołu nadzorującego odnotowuje wylosowany numer w wykazie zdających w danej sali egzaminacyjnej.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2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117E0C-BF17-4C34-9ED6-BA3E02A66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W czasie trwania egzaminu ósmoklasisty z danego przedmiotu uczniowie nie powinni opuszczać sali egzaminacyjnej. W uzasadnionych przypadkach przewodniczący zespołu nadzorującego może zezwolić uczniowi na opuszczenie sali egzaminacyjnej po zapewnieniu warunków wykluczających możliwość kontaktowania się ucznia z innymi osobami, z wyjątkiem osób udzielających pomocy medycznej. </a:t>
            </a:r>
          </a:p>
          <a:p>
            <a:pPr algn="just"/>
            <a:r>
              <a:rPr lang="pl-PL" dirty="0"/>
              <a:t>W przypadku konieczności wyjścia z sali zdający sygnalizuje taką potrzebę przez podniesienie ręki. Po uzyskaniu zezwolenia przewodniczącego zespołu nadzorującego na wyjście zdający pozostawia zamknięty arkusz egzaminacyjny na swoim stoliku, a czas jego nieobecności jest odnotowywany w protokole przebiegu egzaminu w danej Sali.</a:t>
            </a:r>
          </a:p>
          <a:p>
            <a:pPr algn="just"/>
            <a:r>
              <a:rPr lang="pl-PL" dirty="0"/>
              <a:t>W czasie trwania egzaminu ósmoklasisty uczniom nie udziela się żadnych wyjaśnień dotyczących zadań egzaminacyjnych ani ich nie komentuje.</a:t>
            </a:r>
          </a:p>
          <a:p>
            <a:pPr algn="just"/>
            <a:r>
              <a:rPr lang="pl-PL" dirty="0"/>
              <a:t>Uczeń samodzielnie rozwiązuje zadania w czasie egzaminu.</a:t>
            </a:r>
          </a:p>
          <a:p>
            <a:pPr algn="just"/>
            <a:r>
              <a:rPr lang="pl-PL" dirty="0"/>
              <a:t>Rodzic ma możliwości wglądu do sprawdzonej i ocenionej pracy egzaminacyjnej.</a:t>
            </a:r>
          </a:p>
        </p:txBody>
      </p:sp>
    </p:spTree>
    <p:extLst>
      <p:ext uri="{BB962C8B-B14F-4D97-AF65-F5344CB8AC3E}">
        <p14:creationId xmlns:p14="http://schemas.microsoft.com/office/powerpoint/2010/main" val="3725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E4A3B-0E73-4CE0-88A8-D0F0FE6F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pPr algn="ctr"/>
            <a:r>
              <a:rPr lang="pl-PL" dirty="0"/>
              <a:t>W TRAKCIE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8F1216-538B-4B53-BF37-76519FE2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Przed rozpoczęciem pracy z arkuszem przypomina się uczniom: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/>
              <a:t>o obowiązku zapoznania się przed przystąpieniem do rozwiązywania zadań z instrukcją zamieszczoną na 1. oraz 2. stronie arkusza egzaminacyjnego, a następnie poleca zdającym: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 arkuszu z języka polskiego i w arkuszu z języka obcego nowożytnego:</a:t>
            </a:r>
          </a:p>
          <a:p>
            <a:pPr marL="457200" indent="-457200" algn="just">
              <a:buAutoNum type="alphaLcPeriod"/>
            </a:pPr>
            <a:r>
              <a:rPr lang="pl-PL" dirty="0"/>
              <a:t>sprawdzenie kompletności arkusza egzaminacyjnego, tj. czy arkusz egzaminacyjny zawiera: zeszyt zadań egzaminacyjnych oraz kartę odpowiedzi</a:t>
            </a:r>
          </a:p>
          <a:p>
            <a:pPr marL="457200" indent="-457200" algn="just">
              <a:buAutoNum type="alphaLcPeriod"/>
            </a:pPr>
            <a:r>
              <a:rPr lang="pl-PL" dirty="0"/>
              <a:t>sprawdzenie, czy zeszyt zadań egzaminacyjnych zawiera wszystkie kolejno ponumerowane strony</a:t>
            </a:r>
          </a:p>
          <a:p>
            <a:pPr marL="457200" indent="-457200" algn="just">
              <a:buAutoNum type="alphaLcPeriod"/>
            </a:pPr>
            <a:r>
              <a:rPr lang="pl-PL" dirty="0"/>
              <a:t>sprawdzenie poprawności numeru PESEL na naklejkach przygotowanych przez OKE.</a:t>
            </a:r>
          </a:p>
        </p:txBody>
      </p:sp>
    </p:spTree>
    <p:extLst>
      <p:ext uri="{BB962C8B-B14F-4D97-AF65-F5344CB8AC3E}">
        <p14:creationId xmlns:p14="http://schemas.microsoft.com/office/powerpoint/2010/main" val="42703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0</TotalTime>
  <Words>1066</Words>
  <Application>Microsoft Office PowerPoint</Application>
  <PresentationFormat>Niestandardowy</PresentationFormat>
  <Paragraphs>58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Książki 16:9</vt:lpstr>
      <vt:lpstr>EGZAMIN ÓSMOKLASISTY</vt:lpstr>
      <vt:lpstr>HARMONOGRAM  EGZAMINU ÓSMOKLASISTY</vt:lpstr>
      <vt:lpstr>TERMIN DODATKOWY</vt:lpstr>
      <vt:lpstr>Prezentacja programu PowerPoint</vt:lpstr>
      <vt:lpstr>Prezentacja programu PowerPoint</vt:lpstr>
      <vt:lpstr>ROZPOCZĘCIE EGZAMINU ÓSMOKLASISTY  Z DANEGO PRZEDMIOTU W SALI EGZAMINACYJNEJ  </vt:lpstr>
      <vt:lpstr>Prezentacja programu PowerPoint</vt:lpstr>
      <vt:lpstr>Prezentacja programu PowerPoint</vt:lpstr>
      <vt:lpstr>W TRAKCIE EGZAMINU</vt:lpstr>
      <vt:lpstr>Prezentacja programu PowerPoint</vt:lpstr>
      <vt:lpstr>Prezentacja programu PowerPoint</vt:lpstr>
      <vt:lpstr>Prezentacja programu PowerPoint</vt:lpstr>
      <vt:lpstr>Na stronie www.cke.gov.pl, w zakładce poświęconej egzaminowi ósmoklasisty dostępne są:   a. informatory o egzaminie ósmoklasisty od roku szkolnego 2018/2019 oraz aneksy do tych informatorów obowiązujące wyłącznie w roku szkolnym 2020/2021   b. przykładowe arkusze egzaminacyjne   c. arkusze egzaminu próbnego   d. zestawy powtórzeniowe zadań egzaminacyjnych   e. arkusze wykorzystane do przeprowadzenia egzaminu ósmoklasisty w latach 2019–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2021-03-08T21:02:20Z</dcterms:created>
  <dcterms:modified xsi:type="dcterms:W3CDTF">2021-03-09T06:30:04Z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