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75" r:id="rId3"/>
    <p:sldId id="272" r:id="rId4"/>
    <p:sldId id="281" r:id="rId5"/>
    <p:sldId id="270" r:id="rId6"/>
    <p:sldId id="271" r:id="rId7"/>
    <p:sldId id="277" r:id="rId8"/>
    <p:sldId id="285" r:id="rId9"/>
    <p:sldId id="276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3" r:id="rId22"/>
    <p:sldId id="284" r:id="rId23"/>
    <p:sldId id="269" r:id="rId24"/>
    <p:sldId id="273" r:id="rId25"/>
    <p:sldId id="286" r:id="rId26"/>
    <p:sldId id="282" r:id="rId27"/>
    <p:sldId id="279" r:id="rId28"/>
  </p:sldIdLst>
  <p:sldSz cx="9144000" cy="5143500" type="screen16x9"/>
  <p:notesSz cx="6858000" cy="9144000"/>
  <p:embeddedFontLst>
    <p:embeddedFont>
      <p:font typeface="Nunito" charset="-18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420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6b9b48d6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6b9b48d6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6b9b48d60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6b9b48d60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6b9b48d60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6b9b48d60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6b9b48d60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6b9b48d60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09541cd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09541cd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b9b48d6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b9b48d6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b9b48d6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b9b48d6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b9b48d60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6b9b48d60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6b9b48d60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6b9b48d60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6b9b48d60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6b9b48d60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6b9b48d6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6b9b48d6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6b9b48d6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6b9b48d6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losanok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stia.lesko.pl/zst_wp/rekrutacja/Prezentacja_202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dkarpacie.edu.com.pl/kandydat/app/offer_school_details_pg.html?schoolId=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00701dabb14b40d1275feb0/presentation-zs2-w-sanoku-nabor-20202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bor.pcss.pl/sanok/szkolaponadpodstawowa/Info/10047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5sanok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bor.pcss.pl/sanok/szkolaponadpodstawowa/Info/10047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bor.mzsp.pl/strony/kryteria_naboru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bor.pcss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osw3.edu.p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35750" y="1289225"/>
            <a:ext cx="8420100" cy="26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latin typeface="Times New Roman"/>
                <a:ea typeface="Times New Roman"/>
                <a:cs typeface="Times New Roman"/>
                <a:sym typeface="Times New Roman"/>
              </a:rPr>
              <a:t>OFERTA SZKÓŁ PONADPODSTAWOWYCH</a:t>
            </a:r>
            <a:endParaRPr sz="4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I LICEUM OGÓLNOKSZTAŁCĄCE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W SANOKU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2403900"/>
            <a:ext cx="75057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sz="1800" u="sng" dirty="0">
                <a:solidFill>
                  <a:srgbClr val="23527C"/>
                </a:solidFill>
                <a:latin typeface="Titillium Web"/>
                <a:hlinkClick r:id="rId3"/>
              </a:rPr>
              <a:t>www.1losanok.pl</a:t>
            </a:r>
            <a:r>
              <a:rPr lang="pl-PL" sz="1800" u="sng" dirty="0" smtClean="0">
                <a:solidFill>
                  <a:srgbClr val="23527C"/>
                </a:solidFill>
                <a:latin typeface="Titillium Web"/>
                <a:hlinkClick r:id="rId3"/>
              </a:rPr>
              <a:t>/</a:t>
            </a:r>
            <a:endParaRPr lang="pl-PL" sz="1800" u="sng" dirty="0" smtClean="0">
              <a:solidFill>
                <a:srgbClr val="23527C"/>
              </a:solidFill>
              <a:latin typeface="Titillium Web"/>
            </a:endParaRPr>
          </a:p>
          <a:p>
            <a:pPr marL="0" lvl="0" indent="0">
              <a:buNone/>
            </a:pPr>
            <a:endParaRPr lang="pl-PL" sz="1800" u="sng" dirty="0">
              <a:solidFill>
                <a:srgbClr val="23527C"/>
              </a:solidFill>
              <a:latin typeface="Titillium Web"/>
              <a:ea typeface="Times New Roman"/>
              <a:cs typeface="Times New Roman"/>
              <a:sym typeface="Times New Roman"/>
            </a:endParaRPr>
          </a:p>
          <a:p>
            <a:pPr marL="0" lvl="0" indent="0">
              <a:buNone/>
            </a:pPr>
            <a:r>
              <a:rPr lang="pl-PL" sz="1800">
                <a:latin typeface="Times New Roman"/>
                <a:ea typeface="Times New Roman"/>
                <a:cs typeface="Times New Roman"/>
                <a:sym typeface="Times New Roman"/>
              </a:rPr>
              <a:t>https://www.nabor.pcss.pl/sanok/szkolaponadpodstawowa/Info/62669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II LICEUM OGÓLNOKSZTAŁCĄCE W SANOKU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1586203"/>
            <a:ext cx="4405259" cy="327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ZESPÓŁ SZKÓŁ TECHNICZNYCH I ARTYSTYCZNYCH W LESKU</a:t>
            </a:r>
            <a:endParaRPr dirty="0"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3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pl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https://zstia.lesko.pl/zst_wp/rekrutacja/Prezentacja_2021.pdf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https://zstia.lesko.pl/zst_wp/rekrutacja/Folder_ZSTiA.pdf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75" y="1369825"/>
            <a:ext cx="1548526" cy="15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850" y="2776413"/>
            <a:ext cx="1920475" cy="176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LICEUM OGÓLNOKSZTAŁCĄCE W LESKU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pl" sz="1600" dirty="0" smtClean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podkarpacie.edu.com.pl/kandydat/app/offer_school_details_pg.html?schoolId=65</a:t>
            </a:r>
            <a:endParaRPr lang="pl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pl-PL" sz="1600" dirty="0">
                <a:latin typeface="Times New Roman"/>
                <a:ea typeface="Times New Roman"/>
                <a:cs typeface="Times New Roman"/>
                <a:sym typeface="Times New Roman"/>
              </a:rPr>
              <a:t>https://onedrive.live.com/?authkey=%21AEgI7p3QD72EfEg&amp;cid=7245845F79ECADF2&amp;id=7245845F79ECADF2%21162&amp;parId=root&amp;o=OneUp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LICEUM OGÓLNOKSZTAŁCĄCE W RYMANOWIE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>
                <a:latin typeface="Times New Roman"/>
                <a:ea typeface="Times New Roman"/>
                <a:cs typeface="Times New Roman"/>
                <a:sym typeface="Times New Roman"/>
              </a:rPr>
              <a:t>https://podkarpacie.edu.com.pl/kandydat/app/offer_school_details_pg.html?schoolId=404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ZESPÓŁ SZKÓŁ NR 1 W SANOKU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819150" y="1490600"/>
            <a:ext cx="7505700" cy="3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http://zs1sanok23.nazwa.pl/instalator/wordpress/523-2/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ZESPÓŁ SZKÓŁ NR 2 W SANOKU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pl" sz="1500" dirty="0" smtClean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view.genial.ly/600701dabb14b40d1275feb0/presentation-zs2-w-sanoku-nabor-20202021</a:t>
            </a:r>
            <a:endParaRPr lang="pl" sz="15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pl-PL" sz="15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pl-PL" sz="1500" dirty="0" smtClean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www.nabor.pcss.pl/sanok/szkolaponadpodstawowa/Info/100474</a:t>
            </a:r>
            <a:endParaRPr lang="pl-PL" sz="15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pl-PL" sz="1500" dirty="0">
                <a:latin typeface="Times New Roman"/>
                <a:ea typeface="Times New Roman"/>
                <a:cs typeface="Times New Roman"/>
                <a:sym typeface="Times New Roman"/>
              </a:rPr>
              <a:t>https://www.nabor.pcss.pl/sanok/szkolaponadpodstawowa/Info/103716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ZESPÓŁ SZKÓŁ NR 3 W SANOKU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3500" dirty="0">
                <a:latin typeface="Times New Roman"/>
                <a:ea typeface="Times New Roman"/>
                <a:cs typeface="Times New Roman"/>
                <a:sym typeface="Times New Roman"/>
              </a:rPr>
              <a:t>http://www.zs3.sanok.pl/zs3/rekrutacja</a:t>
            </a:r>
            <a:endParaRPr sz="3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ZESPÓŁ SZKÓŁ NR 5 W SANOKU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32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http://www.zs5sanok.pl</a:t>
            </a:r>
            <a:r>
              <a:rPr lang="pl" sz="3200" dirty="0" smtClean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/</a:t>
            </a:r>
            <a:endParaRPr lang="pl" sz="3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Aft>
                <a:spcPts val="1200"/>
              </a:spcAft>
              <a:buNone/>
            </a:pPr>
            <a:r>
              <a:rPr lang="pl-PL" sz="32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pl-PL" sz="3200" dirty="0" smtClean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www.nabor.pcss.pl/sanok/szkolaponadpodstawowa/Info/100477</a:t>
            </a:r>
            <a:endParaRPr lang="pl-PL" sz="3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Aft>
                <a:spcPts val="1200"/>
              </a:spcAft>
              <a:buNone/>
            </a:pPr>
            <a:r>
              <a:rPr lang="pl-PL" sz="3200" dirty="0">
                <a:latin typeface="Times New Roman"/>
                <a:ea typeface="Times New Roman"/>
                <a:cs typeface="Times New Roman"/>
                <a:sym typeface="Times New Roman"/>
              </a:rPr>
              <a:t>https://www.nabor.pcss.pl/sanok/szkolaponadpodstawowa/Info/103717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9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MICHALICKI ZESPÓŁ SZKÓŁ PONADPODSTAWOWYCH IM. KS. BRONISŁAWA MARKIEWICZA W MIEJSCU PIASTOWYM</a:t>
            </a:r>
            <a:endParaRPr sz="3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3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https://nabor.mzsp.pl/strony/kryteria_naboru.php</a:t>
            </a:r>
            <a:endParaRPr sz="2300" b="1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35750" y="746449"/>
            <a:ext cx="8420100" cy="1203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smtClean="0">
                <a:latin typeface="Times New Roman"/>
                <a:ea typeface="Times New Roman"/>
                <a:cs typeface="Times New Roman"/>
                <a:sym typeface="Times New Roman"/>
              </a:rPr>
              <a:t>Szanowni Rodzice, Drodzy Uczniowie </a:t>
            </a:r>
            <a:endParaRPr sz="4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995127" y="2192694"/>
            <a:ext cx="5579705" cy="2500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pl-PL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Wybór szkoły ponadpodstawowej to ważna i odpowiedzialna decyzja. Przed wypełnieniem wniosku o przyjęcie do szkoły ponadpodstawowej należy zapoznać się z ofertą szkół, przedstawioną w formie elektronicznej w niniejszej prezentacji, jak również na stronach internetowych </a:t>
            </a:r>
            <a:r>
              <a:rPr lang="pl-PL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https://www.nabor.pcss.pl/</a:t>
            </a:r>
            <a:r>
              <a:rPr lang="pl-PL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/>
            <a:r>
              <a:rPr lang="pl-PL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https://podkarpacie.edu.com.pl/kandydat/app/offer_pg.html</a:t>
            </a:r>
          </a:p>
          <a:p>
            <a:pPr marL="0" lvl="0" indent="0" algn="just"/>
            <a:r>
              <a:rPr lang="pl-PL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 przypadku wyboru kształcenia istotne jest wzięcie pod uwagę: stanu zdrowia, predyspozycji, perspektyw pracy lub dalszej nauki. </a:t>
            </a:r>
          </a:p>
          <a:p>
            <a:pPr marL="0" lvl="0" indent="0" algn="just"/>
            <a:r>
              <a:rPr lang="pl-PL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Warto dokładnie się zapoznać z przedstawioną ofertą ponieważ wybór szkoły ponadpodstawowej Drodzy Uczniowie powinien być rozważnie podjętą decyzją zgodną z waszymi możliwościami oraz zainteresowaniami.</a:t>
            </a:r>
            <a:endParaRPr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19150" y="1875452"/>
            <a:ext cx="7505700" cy="2519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/>
                <a:ea typeface="Times New Roman"/>
                <a:cs typeface="Times New Roman"/>
                <a:sym typeface="Times New Roman"/>
              </a:rPr>
              <a:t>ZESPÓŁ SZKÓŁ LEŚNYCH W LESKU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811763"/>
            <a:ext cx="7505700" cy="3626962"/>
          </a:xfrm>
        </p:spPr>
        <p:txBody>
          <a:bodyPr/>
          <a:lstStyle/>
          <a:p>
            <a:pPr marL="14605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4" y="457200"/>
            <a:ext cx="6761658" cy="44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1990724"/>
            <a:ext cx="7505700" cy="277721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7" y="326571"/>
            <a:ext cx="6990613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Times New Roman" pitchFamily="18" charset="0"/>
                <a:cs typeface="Times New Roman" pitchFamily="18" charset="0"/>
              </a:rPr>
              <a:t>ZESPÓŁ SZKÓŁ CENTRUM KSZTAŁCENIA ROLNICZEGO W NOWOSIELCACH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819150" y="2900775"/>
            <a:ext cx="5170500" cy="15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https://www.nabor.pcss.pl/sanok/szkolaponadpodstawowa/Info/100478</a:t>
            </a:r>
            <a:endParaRPr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75" y="2001000"/>
            <a:ext cx="2189001" cy="264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SPECJALNY OŚRODEK SZKOLNO-WYCHOWAWCZY W PRZEMYŚLU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r>
              <a:rPr lang="pl-PL" sz="1600" dirty="0">
                <a:latin typeface="Times New Roman" pitchFamily="18" charset="0"/>
                <a:cs typeface="Times New Roman" pitchFamily="18" charset="0"/>
                <a:hlinkClick r:id="rId2" tooltip="https://sosw3.edu.pl/"/>
              </a:rPr>
              <a:t>https://sosw3.edu.pl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  <a:hlinkClick r:id="rId2" tooltip="https://sosw3.edu.pl/"/>
              </a:rPr>
              <a:t>/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46050" indent="0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marL="146050" indent="0">
              <a:buNone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https://onedrive.live.com/?authkey=%21AHl8xYd%2DXhbKHmU&amp;cid=7245845F79ECADF2&amp;id=7245845F79ECADF2%21150&amp;parId=root&amp;o=OneUp</a:t>
            </a:r>
          </a:p>
        </p:txBody>
      </p:sp>
    </p:spTree>
    <p:extLst>
      <p:ext uri="{BB962C8B-B14F-4D97-AF65-F5344CB8AC3E}">
        <p14:creationId xmlns:p14="http://schemas.microsoft.com/office/powerpoint/2010/main" val="20750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9150" y="845600"/>
            <a:ext cx="7505700" cy="214019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ZESPÓŁ SZKÓŁ TECHNICZNO-WETERYNARNYCH W TRZCIANIE KOŁO RZESZOWA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3153747"/>
            <a:ext cx="4116744" cy="1284978"/>
          </a:xfrm>
        </p:spPr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http://zstw.pl/</a:t>
            </a:r>
          </a:p>
        </p:txBody>
      </p:sp>
      <p:pic>
        <p:nvPicPr>
          <p:cNvPr id="1026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0" y="2453194"/>
            <a:ext cx="145023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36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849086"/>
            <a:ext cx="7505700" cy="3834881"/>
          </a:xfrm>
        </p:spPr>
        <p:txBody>
          <a:bodyPr>
            <a:normAutofit lnSpcReduction="10000"/>
          </a:bodyPr>
          <a:lstStyle/>
          <a:p>
            <a:pPr marL="146050" indent="0" algn="ctr"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przypadku wątpliwości związanych z naborem oraz rekrutacją dodatkowe informacje możesz uzyskać w swojej szkole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podstawowej,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szkołach ponadpodstawowych oraz w poradni psychologiczno-pedagogicznej.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410548"/>
            <a:ext cx="7505700" cy="4028178"/>
          </a:xfrm>
        </p:spPr>
        <p:txBody>
          <a:bodyPr>
            <a:normAutofit fontScale="77500" lnSpcReduction="20000"/>
          </a:bodyPr>
          <a:lstStyle/>
          <a:p>
            <a:pPr marL="146050" indent="0" algn="ctr">
              <a:buNone/>
            </a:pPr>
            <a:endParaRPr lang="pl-PL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 algn="ctr">
              <a:buNone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 algn="ctr">
              <a:buNone/>
            </a:pPr>
            <a:endParaRPr lang="pl-PL" sz="4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 algn="ctr">
              <a:buNone/>
            </a:pP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ŻYCZYMY WSZYSTKIM ÓSMOKLASISTOM TRAFNEGO WYBORU SZKOŁY PONADPODSTAWOWEJ ORAZ REALIZACJI WYTYCZONYCH CELÓW.</a:t>
            </a:r>
            <a:endParaRPr lang="pl-PL" sz="4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19150" y="513184"/>
            <a:ext cx="7505700" cy="4114800"/>
          </a:xfrm>
        </p:spPr>
        <p:txBody>
          <a:bodyPr>
            <a:normAutofit/>
          </a:bodyPr>
          <a:lstStyle/>
          <a:p>
            <a:pPr marL="146050" indent="0" algn="just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Rekrutacja do szkół ponadpodstawowych będzie prowadzona za pomocą systemu elektronicznego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za pośrednictwem stron internetowych wymienionych w poprzednim slajdzie. </a:t>
            </a:r>
          </a:p>
          <a:p>
            <a:pPr marL="146050" indent="0" algn="just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Będą zamieszczane tam aktualne wiadomości na temat rekrutacji, w tym oferta szkół.   </a:t>
            </a:r>
          </a:p>
          <a:p>
            <a:pPr marL="146050" indent="0" algn="just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Przy pomocy tych stron można będzie wypełnić: wniosek o przyjęcie do szkoły, zapoznać się z kryteriami i zasadami punktacji. Za pomocą tych stron można wejść na stronę internetową każdej szkoły. </a:t>
            </a:r>
          </a:p>
          <a:p>
            <a:pPr marL="146050" indent="0" algn="just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46050" indent="0" algn="just">
              <a:buNone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Warto dokładnie zapoznać się z ofertą wszystkich szkół i oddziałów.</a:t>
            </a:r>
          </a:p>
          <a:p>
            <a:pPr marL="146050" indent="0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550506"/>
            <a:ext cx="7505700" cy="4058816"/>
          </a:xfrm>
        </p:spPr>
        <p:txBody>
          <a:bodyPr/>
          <a:lstStyle/>
          <a:p>
            <a:pPr marL="14605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559837"/>
            <a:ext cx="7897328" cy="40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419878"/>
            <a:ext cx="6344816" cy="125963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Zasady przeliczania punktów do szkół ponadpodstawowych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6914" y="1990725"/>
            <a:ext cx="6887936" cy="2448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1586205"/>
            <a:ext cx="6876661" cy="29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9" y="709127"/>
            <a:ext cx="5514391" cy="37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9150" y="410548"/>
            <a:ext cx="7505700" cy="63448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wybrać szkołę i klasę?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1063690"/>
            <a:ext cx="7505700" cy="3657600"/>
          </a:xfrm>
        </p:spPr>
        <p:txBody>
          <a:bodyPr>
            <a:normAutofit fontScale="92500" lnSpcReduction="10000"/>
          </a:bodyPr>
          <a:lstStyle/>
          <a:p>
            <a:pPr marL="146050" lvl="0" indent="0" algn="just">
              <a:buClr>
                <a:srgbClr val="233A44"/>
              </a:buClr>
              <a:buNone/>
            </a:pPr>
            <a:r>
              <a:rPr lang="pl-PL" sz="1400" b="1" dirty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O dostaniu się do danego oddziału decyduje liczba </a:t>
            </a:r>
            <a:r>
              <a:rPr lang="pl-PL" sz="1400" b="1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punktów. Warto </a:t>
            </a:r>
            <a:r>
              <a:rPr lang="pl-PL" sz="1400" b="1" dirty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wybrać szkoły odpowiadające Waszym możliwościom. </a:t>
            </a:r>
            <a:r>
              <a:rPr lang="pl-PL" sz="1400" b="1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PAMIĘTAJ! Szkoła pierwszego wyboru to ta, na której najbardziej ci zależy. </a:t>
            </a:r>
          </a:p>
          <a:p>
            <a:pPr marL="146050" lvl="0" indent="0" algn="just">
              <a:buClr>
                <a:srgbClr val="233A44"/>
              </a:buClr>
              <a:buNone/>
            </a:pPr>
            <a:r>
              <a:rPr lang="pl-PL" sz="1400" b="1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Istotne informacje:</a:t>
            </a:r>
          </a:p>
          <a:p>
            <a:pPr algn="just">
              <a:buClr>
                <a:srgbClr val="233A44"/>
              </a:buClr>
            </a:pPr>
            <a:r>
              <a:rPr lang="pl-PL" sz="1400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Zwróć uwagę nie tylko na liczbę punktów, ale także na kolejność w jakiej wybierasz oddziały, gdyż system sam pozycjonuje punkty do poszczególnych oddziałów.</a:t>
            </a:r>
          </a:p>
          <a:p>
            <a:pPr lvl="0" algn="just">
              <a:buClr>
                <a:srgbClr val="233A44"/>
              </a:buClr>
            </a:pPr>
            <a:r>
              <a:rPr lang="pl-PL" sz="1500" dirty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O dostaniu się do danego oddziału decyduje liczba punktów. System na podstawie posiadanej przez Ciebie punktacji będzie przydzielał Cię do kolejno – od klasy wybranej na liście preferencji jako pierwszej. W wyniku postępowania kwalifikacyjnego, kandydat może być przyjęty tylko do jednego oddziału. </a:t>
            </a:r>
            <a:endParaRPr lang="pl-PL" sz="1400" dirty="0" smtClean="0">
              <a:solidFill>
                <a:srgbClr val="233A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233A44"/>
              </a:buClr>
            </a:pPr>
            <a:r>
              <a:rPr lang="pl-PL" sz="1400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Jeśli zdecydowałeś się na oddział dwujęzyczny pamiętaj by sprawdzić na stronie szkoły, która prowadzi nabór do tego oddziału, termin testu kompetencji z języka.</a:t>
            </a:r>
          </a:p>
          <a:p>
            <a:pPr algn="just">
              <a:buClr>
                <a:srgbClr val="233A44"/>
              </a:buClr>
            </a:pPr>
            <a:r>
              <a:rPr lang="pl-PL" sz="1400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Wybierając oddział sportowy sprawdź w szkole, która prowadzi nabór, zasady przyjęcia do tego oddziału i termin składania dokumentów. </a:t>
            </a:r>
          </a:p>
          <a:p>
            <a:pPr marL="146050" indent="0" algn="just">
              <a:buClr>
                <a:srgbClr val="233A44"/>
              </a:buClr>
              <a:buNone/>
            </a:pPr>
            <a:endParaRPr lang="pl-PL" sz="1400" dirty="0" smtClean="0">
              <a:solidFill>
                <a:srgbClr val="233A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 algn="just">
              <a:buClr>
                <a:srgbClr val="233A44"/>
              </a:buClr>
              <a:buNone/>
            </a:pPr>
            <a:r>
              <a:rPr lang="pl-PL" sz="1400" dirty="0" smtClean="0">
                <a:solidFill>
                  <a:srgbClr val="233A44"/>
                </a:solidFill>
                <a:latin typeface="Times New Roman" pitchFamily="18" charset="0"/>
                <a:cs typeface="Times New Roman" pitchFamily="18" charset="0"/>
              </a:rPr>
              <a:t>ABY REKRUTACJA SPEŁNIŁA TWOJE WYMAGANIA STARANNIE WYBIERAJ MIEJSCA NA LIŚCIE PREFERENCJI!.</a:t>
            </a:r>
            <a:endParaRPr lang="pl-PL" sz="1400" dirty="0">
              <a:solidFill>
                <a:srgbClr val="233A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 algn="just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699796"/>
            <a:ext cx="7505700" cy="4030823"/>
          </a:xfrm>
        </p:spPr>
        <p:txBody>
          <a:bodyPr>
            <a:normAutofit lnSpcReduction="10000"/>
          </a:bodyPr>
          <a:lstStyle/>
          <a:p>
            <a:pPr marL="146050" indent="0">
              <a:buNone/>
            </a:pPr>
            <a:r>
              <a:rPr lang="pl-PL" sz="16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Wyjątkiem jest świadectwo ukończenia szkoły podstawowej i zaświadczenie o wynikach egzaminu ósmoklasisty, które nadal są wydawane uczniom w tradycyjnej, papierowej formie. Najlepiej sprawdzić na stronie internetowej szkoły, jak bezpiecznie można przekazać do niej dokumenty związane z rekrutacją</a:t>
            </a:r>
            <a:r>
              <a:rPr lang="pl-PL" sz="16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46050" indent="0">
              <a:buNone/>
            </a:pPr>
            <a:endParaRPr lang="pl-PL" sz="1600" dirty="0">
              <a:solidFill>
                <a:srgbClr val="4C4C4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>
              <a:buNone/>
            </a:pPr>
            <a:r>
              <a:rPr lang="pl-PL" sz="1600" b="1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Zmiana kolejności na liście preferencji</a:t>
            </a:r>
            <a:endParaRPr lang="pl-PL" sz="1600" dirty="0">
              <a:solidFill>
                <a:srgbClr val="4C4C4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>
              <a:buNone/>
            </a:pPr>
            <a:r>
              <a:rPr lang="pl-PL" sz="16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W tym roku przez cały okres składania wniosków </a:t>
            </a:r>
            <a:r>
              <a:rPr lang="pl-PL" sz="1600" b="1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(czyli od 17 maja do 31 maja lub 21 czerwca, a następnie pomiędzy 25 czerwca i 14 lipca) </a:t>
            </a:r>
            <a:r>
              <a:rPr lang="pl-PL" sz="16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można dokonywać zmian w systemie, tzn. zmienić kolejność wybranych szkół i wybrać inną szkołę pierwszego wyboru. Ale zmiana listy preferencji nie może odbyć się tylko w systemie. Trzeba wycofać wniosek i dokumenty ze szkoły dotychczas wskazywanej jako pierwsza na liście, wprowadzić poprawki i przekazać je do </a:t>
            </a:r>
            <a:r>
              <a:rPr lang="pl-PL" sz="16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nowo wybranej</a:t>
            </a:r>
            <a:r>
              <a:rPr lang="pl-PL" sz="16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. Innymi słowy: uczeń musi zostać wykreślony z listy chętnych kandydatów z jednej szkoły i wpisany w tej drugiej.</a:t>
            </a:r>
          </a:p>
          <a:p>
            <a:pPr marL="14605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38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9150" y="503854"/>
            <a:ext cx="7505700" cy="3934872"/>
          </a:xfrm>
        </p:spPr>
        <p:txBody>
          <a:bodyPr>
            <a:normAutofit/>
          </a:bodyPr>
          <a:lstStyle/>
          <a:p>
            <a:pPr marL="146050" indent="0" algn="just"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Pamiętaj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 złożeniu wniosków w terminie. Wnioski złożone po terminie i niekompletne, nie będą brały udziału w rekrutacji. W takiej sytuacji złożenie wniosku będzie możliwe w rekrutacji uzupełniającej, do szkoły, która wykaże wolne miejsca.</a:t>
            </a:r>
          </a:p>
          <a:p>
            <a:pPr marL="146050" indent="0" algn="just"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Inne dokumenty, które musisz złożyć w zależności od tego, jaki wybrałeś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yp szkoły: </a:t>
            </a:r>
          </a:p>
          <a:p>
            <a:pPr algn="just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aświadczenie lekarskie i opinia trenera – obowiązuje kandydatów ubiegających się do klas sportowych,</a:t>
            </a:r>
          </a:p>
          <a:p>
            <a:pPr algn="just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aświadczenie lekarskie (od lekarza medycyny pracy) – obowiązujące kandydatów ubiegających się o przyjęcie do szkół prowadzących kształcenie zawodowe (skierowanie na badanie otrzymasz w szkole/ każda ze szkół określa odbiór skierowania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46050" lvl="0" indent="0" algn="just">
              <a:buClr>
                <a:srgbClr val="233A44"/>
              </a:buClr>
              <a:buNone/>
            </a:pPr>
            <a:endParaRPr lang="pl-PL" sz="1400" dirty="0" smtClean="0">
              <a:solidFill>
                <a:srgbClr val="233A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50" indent="0" algn="just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802</Words>
  <Application>Microsoft Office PowerPoint</Application>
  <PresentationFormat>Pokaz na ekranie (16:9)</PresentationFormat>
  <Paragraphs>73</Paragraphs>
  <Slides>27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Titillium Web</vt:lpstr>
      <vt:lpstr>Times New Roman</vt:lpstr>
      <vt:lpstr>Nunito</vt:lpstr>
      <vt:lpstr>Calibri</vt:lpstr>
      <vt:lpstr>Shift</vt:lpstr>
      <vt:lpstr>OFERTA SZKÓŁ PONADPODSTAWOWYCH</vt:lpstr>
      <vt:lpstr>Szanowni Rodzice, Drodzy Uczniowie </vt:lpstr>
      <vt:lpstr>Prezentacja programu PowerPoint</vt:lpstr>
      <vt:lpstr>Prezentacja programu PowerPoint</vt:lpstr>
      <vt:lpstr>Zasady przeliczania punktów do szkół ponadpodstawowych</vt:lpstr>
      <vt:lpstr>Prezentacja programu PowerPoint</vt:lpstr>
      <vt:lpstr>Jak wybrać szkołę i klasę?</vt:lpstr>
      <vt:lpstr>Prezentacja programu PowerPoint</vt:lpstr>
      <vt:lpstr>Prezentacja programu PowerPoint</vt:lpstr>
      <vt:lpstr>I LICEUM OGÓLNOKSZTAŁCĄCE W SANOKU</vt:lpstr>
      <vt:lpstr>II LICEUM OGÓLNOKSZTAŁCĄCE W SANOKU</vt:lpstr>
      <vt:lpstr>ZESPÓŁ SZKÓŁ TECHNICZNYCH I ARTYSTYCZNYCH W LESKU</vt:lpstr>
      <vt:lpstr>LICEUM OGÓLNOKSZTAŁCĄCE W LESKU</vt:lpstr>
      <vt:lpstr>LICEUM OGÓLNOKSZTAŁCĄCE W RYMANOWIE</vt:lpstr>
      <vt:lpstr>ZESPÓŁ SZKÓŁ NR 1 W SANOKU</vt:lpstr>
      <vt:lpstr>ZESPÓŁ SZKÓŁ NR 2 W SANOKU</vt:lpstr>
      <vt:lpstr>ZESPÓŁ SZKÓŁ NR 3 W SANOKU</vt:lpstr>
      <vt:lpstr>ZESPÓŁ SZKÓŁ NR 5 W SANOKU</vt:lpstr>
      <vt:lpstr>MICHALICKI ZESPÓŁ SZKÓŁ PONADPODSTAWOWYCH IM. KS. BRONISŁAWA MARKIEWICZA W MIEJSCU PIASTOWYM</vt:lpstr>
      <vt:lpstr>ZESPÓŁ SZKÓŁ LEŚNYCH W LESKU</vt:lpstr>
      <vt:lpstr>Prezentacja programu PowerPoint</vt:lpstr>
      <vt:lpstr>Prezentacja programu PowerPoint</vt:lpstr>
      <vt:lpstr>ZESPÓŁ SZKÓŁ CENTRUM KSZTAŁCENIA ROLNICZEGO W NOWOSIELCACH</vt:lpstr>
      <vt:lpstr>SPECJALNY OŚRODEK SZKOLNO-WYCHOWAWCZY W PRZEMYŚLU</vt:lpstr>
      <vt:lpstr>ZESPÓŁ SZKÓŁ TECHNICZNO-WETERYNARNYCH W TRZCIANIE KOŁO RZESZOWA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SZKÓŁ PONADPODSTAWOWYCH</dc:title>
  <cp:lastModifiedBy>Kinga</cp:lastModifiedBy>
  <cp:revision>38</cp:revision>
  <dcterms:modified xsi:type="dcterms:W3CDTF">2021-04-30T07:41:52Z</dcterms:modified>
</cp:coreProperties>
</file>